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2" r:id="rId7"/>
    <p:sldId id="261" r:id="rId8"/>
    <p:sldId id="266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71DE9-CC8D-4653-AC98-EE06612C6CAB}">
  <a:tblStyle styleId="{84A71DE9-CC8D-4653-AC98-EE06612C6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1476"/>
  </p:normalViewPr>
  <p:slideViewPr>
    <p:cSldViewPr snapToGrid="0" snapToObjects="1">
      <p:cViewPr varScale="1">
        <p:scale>
          <a:sx n="132" d="100"/>
          <a:sy n="132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37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48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3"/>
              <a:chOff x="7343003" y="4453710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-1"/>
            <a:ext cx="3814073" cy="3839102"/>
            <a:chOff x="5043502" y="-1"/>
            <a:chExt cx="3814073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6" cy="1044300"/>
            <a:chOff x="51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5" cy="1384536"/>
            <a:chOff x="146768" y="3405"/>
            <a:chExt cx="1233215" cy="1384536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3"/>
              <a:chOff x="1063183" y="3405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4"/>
              <a:chOff x="604975" y="3405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6"/>
              <a:chOff x="146768" y="3405"/>
              <a:chExt cx="316800" cy="1384536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8" cy="2239500"/>
            <a:chOff x="6775083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4"/>
            <a:ext cx="2267379" cy="2601741"/>
            <a:chOff x="6790514" y="1254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6" y="1254"/>
              <a:ext cx="1990357" cy="1990302"/>
              <a:chOff x="7067536" y="1254"/>
              <a:chExt cx="1990357" cy="1990302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699" cy="548699"/>
              <a:chOff x="6790514" y="118856"/>
              <a:chExt cx="548699" cy="548699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Nunito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92950" y="477437"/>
            <a:ext cx="5079000" cy="1447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-US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>Crystal Advanced Analytics</a:t>
            </a:r>
            <a:b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</a:br>
            <a:endParaRPr lang="en" sz="2800" b="1" i="0" u="none" strike="noStrike" cap="none" dirty="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ea typeface="Times New Roman"/>
              <a:cs typeface="Andalus" panose="02020603050405020304" pitchFamily="18" charset="-78"/>
              <a:sym typeface="Times New Roman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390227" y="3592283"/>
            <a:ext cx="4444200" cy="882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endParaRPr lang="en-US"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Harshil Haumeer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433" y="675101"/>
            <a:ext cx="1886006" cy="1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50" y="2089266"/>
            <a:ext cx="362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Milestone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85999" y="821635"/>
            <a:ext cx="6362863" cy="3068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" sz="24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Client:     </a:t>
            </a: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Richard Griffith</a:t>
            </a:r>
            <a:b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	     </a:t>
            </a: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Psychology</a:t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Faculty </a:t>
            </a:r>
            <a:b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Sponsor: </a:t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lang="en"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872369" y="2296287"/>
            <a:ext cx="18950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D5D5"/>
              </a:buClr>
              <a:buSzPct val="25000"/>
              <a:buFont typeface="Bell MT"/>
              <a:buNone/>
            </a:pP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Philip Chan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872369" y="2665619"/>
            <a:ext cx="222636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45"/>
              </a:buClr>
              <a:buSzPct val="25000"/>
              <a:buFont typeface="Bell MT"/>
              <a:buNone/>
            </a:pP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195009" y="656515"/>
            <a:ext cx="7030500" cy="67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000" b="1" i="0" u="none" strike="noStrike" cap="none" dirty="0">
                <a:solidFill>
                  <a:srgbClr val="FFC000"/>
                </a:solidFill>
                <a:latin typeface="Maven Pro"/>
                <a:ea typeface="Maven Pro"/>
                <a:cs typeface="Maven Pro"/>
                <a:sym typeface="Maven Pro"/>
              </a:rPr>
              <a:t>Progress of Current Milestone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CDB802-F250-AB4E-B993-094BAC2C3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32313"/>
              </p:ext>
            </p:extLst>
          </p:nvPr>
        </p:nvGraphicFramePr>
        <p:xfrm>
          <a:off x="1372714" y="1518772"/>
          <a:ext cx="5893848" cy="2800308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2478025">
                  <a:extLst>
                    <a:ext uri="{9D8B030D-6E8A-4147-A177-3AD203B41FA5}">
                      <a16:colId xmlns:a16="http://schemas.microsoft.com/office/drawing/2014/main" val="4150325"/>
                    </a:ext>
                  </a:extLst>
                </a:gridCol>
                <a:gridCol w="993694">
                  <a:extLst>
                    <a:ext uri="{9D8B030D-6E8A-4147-A177-3AD203B41FA5}">
                      <a16:colId xmlns:a16="http://schemas.microsoft.com/office/drawing/2014/main" val="3000397777"/>
                    </a:ext>
                  </a:extLst>
                </a:gridCol>
                <a:gridCol w="2422129">
                  <a:extLst>
                    <a:ext uri="{9D8B030D-6E8A-4147-A177-3AD203B41FA5}">
                      <a16:colId xmlns:a16="http://schemas.microsoft.com/office/drawing/2014/main" val="1332933157"/>
                    </a:ext>
                  </a:extLst>
                </a:gridCol>
              </a:tblGrid>
              <a:tr h="3236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</a:rPr>
                        <a:t>Task</a:t>
                      </a:r>
                      <a:endParaRPr lang="en-US" sz="12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2"/>
                          </a:solidFill>
                          <a:effectLst/>
                        </a:rPr>
                        <a:t>Completion</a:t>
                      </a:r>
                      <a:endParaRPr lang="en-US" sz="1200" b="1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</a:rPr>
                        <a:t>To do</a:t>
                      </a:r>
                      <a:endParaRPr lang="en-US" sz="12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96741"/>
                  </a:ext>
                </a:extLst>
              </a:tr>
              <a:tr h="8303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2"/>
                          </a:solidFill>
                          <a:effectLst/>
                        </a:rPr>
                        <a:t>Improve System accuracy (Classifier)</a:t>
                      </a:r>
                      <a:endParaRPr lang="en-US" sz="1200" b="1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Classifier’s accuracy improved by 15%. Currently at 72.37% with NB, and 71.37% with decision tree classifier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563316"/>
                  </a:ext>
                </a:extLst>
              </a:tr>
              <a:tr h="6155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2"/>
                          </a:solidFill>
                          <a:effectLst/>
                        </a:rPr>
                        <a:t>Implement Benchmarking Tool</a:t>
                      </a:r>
                      <a:endParaRPr lang="en-US" sz="1200" b="1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40%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Complete implementation of benchmarking tool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5596297"/>
                  </a:ext>
                </a:extLst>
              </a:tr>
              <a:tr h="6155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2"/>
                          </a:solidFill>
                          <a:effectLst/>
                        </a:rPr>
                        <a:t>Implement Dashboard on Website</a:t>
                      </a:r>
                      <a:endParaRPr lang="en-US" sz="1200" b="1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70%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Improve dashboard and implement graphs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709120"/>
                  </a:ext>
                </a:extLst>
              </a:tr>
              <a:tr h="4151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2"/>
                          </a:solidFill>
                          <a:effectLst/>
                        </a:rPr>
                        <a:t>Improve Website</a:t>
                      </a:r>
                      <a:endParaRPr lang="en-US" sz="120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50%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Connect data to graphs, improve GUI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2044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874220"/>
            <a:ext cx="7030500" cy="4100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200" b="0" i="0" u="none" strike="noStrike" cap="none" dirty="0">
              <a:solidFill>
                <a:srgbClr val="4AC1B9"/>
              </a:solidFill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200" b="0" i="0" u="none" strike="noStrike" cap="none" dirty="0">
                <a:solidFill>
                  <a:srgbClr val="4AC1B9"/>
                </a:solidFill>
                <a:sym typeface="Nunito"/>
              </a:rPr>
              <a:t>Task </a:t>
            </a:r>
            <a:r>
              <a:rPr lang="en-US" sz="1200" dirty="0">
                <a:solidFill>
                  <a:srgbClr val="4AC1B9"/>
                </a:solidFill>
              </a:rPr>
              <a:t>1</a:t>
            </a:r>
            <a:r>
              <a:rPr lang="en" sz="1200" b="0" i="0" u="none" strike="noStrike" cap="none" dirty="0">
                <a:solidFill>
                  <a:srgbClr val="4AC1B9"/>
                </a:solidFill>
                <a:sym typeface="Nunito"/>
              </a:rPr>
              <a:t>: </a:t>
            </a:r>
            <a:r>
              <a:rPr lang="en-US" sz="1200" b="0" i="0" u="none" strike="noStrike" cap="none" dirty="0">
                <a:solidFill>
                  <a:srgbClr val="4AC1B9"/>
                </a:solidFill>
                <a:sym typeface="Nunito"/>
              </a:rPr>
              <a:t>Improve System Accuracy</a:t>
            </a:r>
            <a:endParaRPr lang="en" sz="1200" b="0" i="0" u="none" strike="noStrike" cap="none" dirty="0">
              <a:solidFill>
                <a:srgbClr val="4AC1B9"/>
              </a:solidFill>
              <a:sym typeface="Nunito"/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System accuracy was improve by ~15%. 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Naïve Bayes: 72.37%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Decision Tree: 71.37%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K-Neighbors: 69.31%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Linear SVC: 64.3%</a:t>
            </a:r>
          </a:p>
          <a:p>
            <a:pPr marL="587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dirty="0">
                <a:solidFill>
                  <a:srgbClr val="4AC1B9"/>
                </a:solidFill>
              </a:rPr>
              <a:t>Task </a:t>
            </a:r>
            <a:r>
              <a:rPr lang="en-US" sz="1200" dirty="0">
                <a:solidFill>
                  <a:srgbClr val="4AC1B9"/>
                </a:solidFill>
              </a:rPr>
              <a:t>2</a:t>
            </a:r>
            <a:r>
              <a:rPr lang="en" sz="1200" dirty="0">
                <a:solidFill>
                  <a:srgbClr val="4AC1B9"/>
                </a:solidFill>
              </a:rPr>
              <a:t>: </a:t>
            </a:r>
            <a:r>
              <a:rPr lang="en-US" sz="1200" dirty="0">
                <a:solidFill>
                  <a:srgbClr val="4AC1B9"/>
                </a:solidFill>
              </a:rPr>
              <a:t>Implement Benchmarking Tool</a:t>
            </a:r>
            <a:endParaRPr lang="en" sz="1200" dirty="0">
              <a:solidFill>
                <a:srgbClr val="4AC1B9"/>
              </a:solidFill>
            </a:endParaRP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Retrieved Data from different airports, JFK and HKG. 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Convert reviews from non-English medium to English</a:t>
            </a:r>
          </a:p>
          <a:p>
            <a:pPr marL="866775" indent="-2794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rgbClr val="002060"/>
                </a:solidFill>
              </a:rPr>
              <a:t>Py</a:t>
            </a:r>
            <a:r>
              <a:rPr lang="en-US" sz="1200" dirty="0">
                <a:solidFill>
                  <a:srgbClr val="002060"/>
                </a:solidFill>
              </a:rPr>
              <a:t>-translate library</a:t>
            </a:r>
            <a:r>
              <a:rPr lang="en" sz="1200" dirty="0">
                <a:solidFill>
                  <a:srgbClr val="4AC1B9"/>
                </a:solidFill>
              </a:rPr>
              <a:t>     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dirty="0">
              <a:solidFill>
                <a:srgbClr val="4AC1B9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dirty="0">
                <a:solidFill>
                  <a:srgbClr val="4AC1B9"/>
                </a:solidFill>
              </a:rPr>
              <a:t>Task </a:t>
            </a:r>
            <a:r>
              <a:rPr lang="en-US" sz="1200" dirty="0">
                <a:solidFill>
                  <a:srgbClr val="4AC1B9"/>
                </a:solidFill>
              </a:rPr>
              <a:t>3</a:t>
            </a:r>
            <a:r>
              <a:rPr lang="en" sz="1200" dirty="0">
                <a:solidFill>
                  <a:srgbClr val="4AC1B9"/>
                </a:solidFill>
              </a:rPr>
              <a:t>: </a:t>
            </a:r>
            <a:r>
              <a:rPr lang="en-US" sz="1200" dirty="0">
                <a:solidFill>
                  <a:srgbClr val="4AC1B9"/>
                </a:solidFill>
              </a:rPr>
              <a:t>Implementation of Dashboard</a:t>
            </a:r>
            <a:endParaRPr lang="en" sz="1200" dirty="0">
              <a:solidFill>
                <a:srgbClr val="4AC1B9"/>
              </a:solidFill>
            </a:endParaRP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Dashboard was successfully implemented with different components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Service Overview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Benchmarking component</a:t>
            </a:r>
          </a:p>
          <a:p>
            <a:pPr marL="344488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-US" sz="1200" dirty="0">
              <a:solidFill>
                <a:srgbClr val="002060"/>
              </a:solidFill>
            </a:endParaRP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endParaRPr lang="en-US" sz="1200" dirty="0">
              <a:solidFill>
                <a:srgbClr val="002060"/>
              </a:solidFill>
            </a:endParaRPr>
          </a:p>
          <a:p>
            <a:pPr marL="344488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050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153190"/>
            <a:ext cx="7030500" cy="37752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dirty="0">
              <a:solidFill>
                <a:srgbClr val="4AC1B9"/>
              </a:solidFill>
            </a:endParaRPr>
          </a:p>
          <a:p>
            <a:pPr marL="457200" lvl="0" indent="-3175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</a:pPr>
            <a:r>
              <a:rPr lang="en" sz="1400" dirty="0">
                <a:solidFill>
                  <a:srgbClr val="4AC1B9"/>
                </a:solidFill>
              </a:rPr>
              <a:t>Task </a:t>
            </a:r>
            <a:r>
              <a:rPr lang="en-US" sz="1400" dirty="0">
                <a:solidFill>
                  <a:srgbClr val="4AC1B9"/>
                </a:solidFill>
              </a:rPr>
              <a:t>4</a:t>
            </a:r>
            <a:r>
              <a:rPr lang="en" sz="1400" dirty="0">
                <a:solidFill>
                  <a:srgbClr val="4AC1B9"/>
                </a:solidFill>
              </a:rPr>
              <a:t>: </a:t>
            </a:r>
            <a:r>
              <a:rPr lang="en-US" sz="1400" dirty="0">
                <a:solidFill>
                  <a:srgbClr val="4AC1B9"/>
                </a:solidFill>
              </a:rPr>
              <a:t>Improve Website</a:t>
            </a:r>
          </a:p>
          <a:p>
            <a:pPr marL="515938" lvl="0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2060"/>
                </a:solidFill>
              </a:rPr>
              <a:t>Improved Home Page</a:t>
            </a:r>
          </a:p>
          <a:p>
            <a:pPr marL="515938" lvl="0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2060"/>
                </a:solidFill>
              </a:rPr>
              <a:t>Added drop-down menus</a:t>
            </a:r>
          </a:p>
          <a:p>
            <a:pPr marL="515938" lvl="0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2060"/>
                </a:solidFill>
              </a:rPr>
              <a:t>Investigated types of graphs for representing different types of data</a:t>
            </a:r>
          </a:p>
          <a:p>
            <a:pPr marL="34448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100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  <p:extLst>
      <p:ext uri="{BB962C8B-B14F-4D97-AF65-F5344CB8AC3E}">
        <p14:creationId xmlns:p14="http://schemas.microsoft.com/office/powerpoint/2010/main" val="23807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1354562" y="352390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Demo : Home Page, Sign-in, Sign-up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3" name="Home_">
            <a:hlinkClick r:id="" action="ppaction://media"/>
            <a:extLst>
              <a:ext uri="{FF2B5EF4-FFF2-40B4-BE49-F238E27FC236}">
                <a16:creationId xmlns:a16="http://schemas.microsoft.com/office/drawing/2014/main" id="{8BA2A089-A43C-BF44-84B7-042A6513A8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1312" y="962526"/>
            <a:ext cx="6341779" cy="396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4562" y="223436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Demo : Dashboard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2" name="Dashboard_">
            <a:hlinkClick r:id="" action="ppaction://media"/>
            <a:extLst>
              <a:ext uri="{FF2B5EF4-FFF2-40B4-BE49-F238E27FC236}">
                <a16:creationId xmlns:a16="http://schemas.microsoft.com/office/drawing/2014/main" id="{C439DF67-54FB-B143-8911-2BF90CCD8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043" y="1009264"/>
            <a:ext cx="6429677" cy="4018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4562" y="223436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Mock-up : Dashboard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734C7-6D64-6E46-8CB6-1D0F6DFE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63" y="827773"/>
            <a:ext cx="3548936" cy="2029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7F3C7-1745-054B-AA9F-49E87DB2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705" y="2857501"/>
            <a:ext cx="3817423" cy="21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1164" y="708906"/>
            <a:ext cx="4272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Plan for Next Milestone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43276-430B-1F47-8CA2-CFB19FA8C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876327"/>
              </p:ext>
            </p:extLst>
          </p:nvPr>
        </p:nvGraphicFramePr>
        <p:xfrm>
          <a:off x="1461164" y="1552886"/>
          <a:ext cx="5825160" cy="2297218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3651655">
                  <a:extLst>
                    <a:ext uri="{9D8B030D-6E8A-4147-A177-3AD203B41FA5}">
                      <a16:colId xmlns:a16="http://schemas.microsoft.com/office/drawing/2014/main" val="266734915"/>
                    </a:ext>
                  </a:extLst>
                </a:gridCol>
                <a:gridCol w="2173505">
                  <a:extLst>
                    <a:ext uri="{9D8B030D-6E8A-4147-A177-3AD203B41FA5}">
                      <a16:colId xmlns:a16="http://schemas.microsoft.com/office/drawing/2014/main" val="3070798893"/>
                    </a:ext>
                  </a:extLst>
                </a:gridCol>
              </a:tblGrid>
              <a:tr h="3554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Task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Harshil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987077"/>
                  </a:ext>
                </a:extLst>
              </a:tr>
              <a:tr h="6019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Complete Implementation of Benchmarking Tool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561297"/>
                  </a:ext>
                </a:extLst>
              </a:tr>
              <a:tr h="535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Implement, Test and Demo Root-Cause Analysis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8174993"/>
                  </a:ext>
                </a:extLst>
              </a:tr>
              <a:tr h="267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Implement graphs on Dashboard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83108"/>
                  </a:ext>
                </a:extLst>
              </a:tr>
              <a:tr h="267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Improve website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593115"/>
                  </a:ext>
                </a:extLst>
              </a:tr>
              <a:tr h="267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Showcase Poster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133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253</Words>
  <Application>Microsoft Macintosh PowerPoint</Application>
  <PresentationFormat>On-screen Show (16:9)</PresentationFormat>
  <Paragraphs>65</Paragraphs>
  <Slides>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Andalus</vt:lpstr>
      <vt:lpstr>Arial</vt:lpstr>
      <vt:lpstr>Bell MT</vt:lpstr>
      <vt:lpstr>Calibri</vt:lpstr>
      <vt:lpstr>Courier New</vt:lpstr>
      <vt:lpstr>Maven Pro</vt:lpstr>
      <vt:lpstr>Nunito</vt:lpstr>
      <vt:lpstr>Times New Roman</vt:lpstr>
      <vt:lpstr>Momentum</vt:lpstr>
      <vt:lpstr>Crystal Advanced Analytics </vt:lpstr>
      <vt:lpstr>Client:     Dr. Richard Griffith       Department of Psychology    Faculty  Sponsor:     </vt:lpstr>
      <vt:lpstr>Progress of Current Milestone</vt:lpstr>
      <vt:lpstr>Discussion of each accomplished task for current milestone:</vt:lpstr>
      <vt:lpstr>Discussion of each accomplished task for current milestone:</vt:lpstr>
      <vt:lpstr>Demo : Home Page, Sign-in, Sign-up</vt:lpstr>
      <vt:lpstr>Demo : Dashboard</vt:lpstr>
      <vt:lpstr>Mock-up : Dashboard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Future-oriented Benchmarking Through Social Media Analysis </dc:title>
  <cp:lastModifiedBy>Harshil Haumeer</cp:lastModifiedBy>
  <cp:revision>97</cp:revision>
  <dcterms:modified xsi:type="dcterms:W3CDTF">2018-02-12T20:32:33Z</dcterms:modified>
</cp:coreProperties>
</file>